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46"/>
  </p:notesMasterIdLst>
  <p:handoutMasterIdLst>
    <p:handoutMasterId r:id="rId47"/>
  </p:handoutMasterIdLst>
  <p:sldIdLst>
    <p:sldId id="505" r:id="rId3"/>
    <p:sldId id="593" r:id="rId4"/>
    <p:sldId id="594" r:id="rId5"/>
    <p:sldId id="595" r:id="rId6"/>
    <p:sldId id="596" r:id="rId7"/>
    <p:sldId id="597" r:id="rId8"/>
    <p:sldId id="598" r:id="rId9"/>
    <p:sldId id="599" r:id="rId10"/>
    <p:sldId id="600" r:id="rId11"/>
    <p:sldId id="602" r:id="rId12"/>
    <p:sldId id="603" r:id="rId13"/>
    <p:sldId id="614" r:id="rId14"/>
    <p:sldId id="615" r:id="rId15"/>
    <p:sldId id="616" r:id="rId16"/>
    <p:sldId id="617" r:id="rId17"/>
    <p:sldId id="618" r:id="rId18"/>
    <p:sldId id="619" r:id="rId19"/>
    <p:sldId id="620" r:id="rId20"/>
    <p:sldId id="621" r:id="rId21"/>
    <p:sldId id="622" r:id="rId22"/>
    <p:sldId id="623" r:id="rId23"/>
    <p:sldId id="624" r:id="rId24"/>
    <p:sldId id="625" r:id="rId25"/>
    <p:sldId id="627" r:id="rId26"/>
    <p:sldId id="628" r:id="rId27"/>
    <p:sldId id="629" r:id="rId28"/>
    <p:sldId id="630" r:id="rId29"/>
    <p:sldId id="633" r:id="rId30"/>
    <p:sldId id="632" r:id="rId31"/>
    <p:sldId id="634" r:id="rId32"/>
    <p:sldId id="635" r:id="rId33"/>
    <p:sldId id="636" r:id="rId34"/>
    <p:sldId id="637" r:id="rId35"/>
    <p:sldId id="638" r:id="rId36"/>
    <p:sldId id="639" r:id="rId37"/>
    <p:sldId id="641" r:id="rId38"/>
    <p:sldId id="642" r:id="rId39"/>
    <p:sldId id="643" r:id="rId40"/>
    <p:sldId id="644" r:id="rId41"/>
    <p:sldId id="645" r:id="rId42"/>
    <p:sldId id="646" r:id="rId43"/>
    <p:sldId id="647" r:id="rId44"/>
    <p:sldId id="648" r:id="rId45"/>
  </p:sldIdLst>
  <p:sldSz cx="9144000" cy="5143500" type="screen16x9"/>
  <p:notesSz cx="6797675" cy="9926638"/>
  <p:embeddedFontLst>
    <p:embeddedFont>
      <p:font typeface="Arial Unicode MS" panose="020B0604020202020204" charset="-128"/>
      <p:regular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Roboto Slab" panose="020B0604020202020204" charset="0"/>
      <p:regular r:id="rId57"/>
      <p:bold r:id="rId58"/>
    </p:embeddedFont>
    <p:embeddedFont>
      <p:font typeface="Source Sans Pro" panose="020B050303040302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15" autoAdjust="0"/>
    <p:restoredTop sz="99467" autoAdjust="0"/>
  </p:normalViewPr>
  <p:slideViewPr>
    <p:cSldViewPr>
      <p:cViewPr varScale="1">
        <p:scale>
          <a:sx n="60" d="100"/>
          <a:sy n="60" d="100"/>
        </p:scale>
        <p:origin x="64" y="396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24/01/2023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br>
              <a:rPr lang="pt-BR" sz="3200" dirty="0"/>
            </a:br>
            <a:r>
              <a:rPr lang="pt-BR" sz="3200" dirty="0"/>
              <a:t>Comandos SQL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3000" dirty="0">
                <a:latin typeface="Calibri" panose="020F0502020204030204" pitchFamily="34" charset="0"/>
              </a:rPr>
              <a:t>– Parte 5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Ordem de Classificação por Tipo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Exemplos:</a:t>
            </a:r>
          </a:p>
          <a:p>
            <a:pPr marL="34005" indent="0" fontAlgn="base">
              <a:buNone/>
            </a:pPr>
            <a:endParaRPr lang="pt-BR" sz="2000" b="1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SELECT * FROM </a:t>
            </a:r>
            <a:r>
              <a:rPr lang="en-US" sz="2000" dirty="0" err="1">
                <a:solidFill>
                  <a:srgbClr val="FF0000"/>
                </a:solidFill>
              </a:rPr>
              <a:t>tbl_Livro</a:t>
            </a: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ORDER BY </a:t>
            </a:r>
            <a:r>
              <a:rPr lang="en-US" sz="2000" dirty="0" err="1">
                <a:solidFill>
                  <a:srgbClr val="FF0000"/>
                </a:solidFill>
              </a:rPr>
              <a:t>Nome_Livro</a:t>
            </a:r>
            <a:r>
              <a:rPr lang="en-US" sz="2000" dirty="0">
                <a:solidFill>
                  <a:srgbClr val="FF0000"/>
                </a:solidFill>
              </a:rPr>
              <a:t> ASC;</a:t>
            </a:r>
          </a:p>
          <a:p>
            <a:pPr marL="34005" indent="0" fontAlgn="base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</a:t>
            </a:r>
            <a:r>
              <a:rPr lang="pt-BR" sz="2000" dirty="0" err="1">
                <a:solidFill>
                  <a:srgbClr val="FF0000"/>
                </a:solidFill>
              </a:rPr>
              <a:t>Nome_Livro</a:t>
            </a:r>
            <a:r>
              <a:rPr lang="pt-BR" sz="2000" dirty="0">
                <a:solidFill>
                  <a:srgbClr val="FF0000"/>
                </a:solidFill>
              </a:rPr>
              <a:t>, </a:t>
            </a:r>
            <a:r>
              <a:rPr lang="pt-BR" sz="2000" dirty="0" err="1">
                <a:solidFill>
                  <a:srgbClr val="FF0000"/>
                </a:solidFill>
              </a:rPr>
              <a:t>ID_Editora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</a:t>
            </a:r>
            <a:r>
              <a:rPr lang="pt-BR" sz="2000" dirty="0" err="1">
                <a:solidFill>
                  <a:srgbClr val="FF0000"/>
                </a:solidFill>
              </a:rPr>
              <a:t>tbl_Livro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ORDER BY </a:t>
            </a:r>
            <a:r>
              <a:rPr lang="pt-BR" sz="2000" dirty="0" err="1">
                <a:solidFill>
                  <a:srgbClr val="FF0000"/>
                </a:solidFill>
              </a:rPr>
              <a:t>ID_Editora</a:t>
            </a:r>
            <a:r>
              <a:rPr lang="pt-BR" sz="2000" dirty="0">
                <a:solidFill>
                  <a:srgbClr val="FF0000"/>
                </a:solidFill>
              </a:rPr>
              <a:t>; -- (ordem crescente)</a:t>
            </a: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66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Ordem de Classificação por Tipo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Exemplos: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</a:t>
            </a:r>
            <a:r>
              <a:rPr lang="pt-BR" sz="2000" dirty="0" err="1">
                <a:solidFill>
                  <a:srgbClr val="FF0000"/>
                </a:solidFill>
              </a:rPr>
              <a:t>Nome_Livro</a:t>
            </a:r>
            <a:r>
              <a:rPr lang="pt-BR" sz="2000" dirty="0">
                <a:solidFill>
                  <a:srgbClr val="FF0000"/>
                </a:solidFill>
              </a:rPr>
              <a:t>, </a:t>
            </a:r>
            <a:r>
              <a:rPr lang="pt-BR" sz="2000" dirty="0" err="1">
                <a:solidFill>
                  <a:srgbClr val="FF0000"/>
                </a:solidFill>
              </a:rPr>
              <a:t>Preco_Livro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</a:t>
            </a:r>
            <a:r>
              <a:rPr lang="pt-BR" sz="2000" dirty="0" err="1">
                <a:solidFill>
                  <a:srgbClr val="FF0000"/>
                </a:solidFill>
              </a:rPr>
              <a:t>tbl_Livro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ORDER BY </a:t>
            </a:r>
            <a:r>
              <a:rPr lang="pt-BR" sz="2000" dirty="0" err="1">
                <a:solidFill>
                  <a:srgbClr val="FF0000"/>
                </a:solidFill>
              </a:rPr>
              <a:t>Preco_Livro</a:t>
            </a:r>
            <a:r>
              <a:rPr lang="pt-BR" sz="2000" dirty="0">
                <a:solidFill>
                  <a:srgbClr val="FF0000"/>
                </a:solidFill>
              </a:rPr>
              <a:t> DESC;-- (ordem decrescente)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31CC683-7227-4958-BF8C-1234259C0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000" b="1" i="0" u="none" strike="noStrike" cap="none" normalizeH="0" baseline="0">
                <a:ln>
                  <a:noFill/>
                </a:ln>
                <a:solidFill>
                  <a:srgbClr val="339966"/>
                </a:solidFill>
                <a:effectLst/>
                <a:latin typeface="Consolas" panose="020B0609020204030204" pitchFamily="49" charset="0"/>
              </a:rPr>
              <a:t>-- (ordem decrescente)</a:t>
            </a:r>
            <a:r>
              <a:rPr kumimoji="0" lang="pt-BR" altLang="pt-BR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02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O tipo de dados </a:t>
            </a:r>
            <a:r>
              <a:rPr lang="pt-BR" sz="2500" dirty="0" err="1"/>
              <a:t>enum</a:t>
            </a:r>
            <a:r>
              <a:rPr lang="pt-BR" sz="2500" dirty="0"/>
              <a:t> é um objeto </a:t>
            </a:r>
            <a:r>
              <a:rPr lang="pt-BR" sz="2500" dirty="0" err="1"/>
              <a:t>string</a:t>
            </a:r>
            <a:r>
              <a:rPr lang="pt-BR" sz="2500" dirty="0"/>
              <a:t> cujo valor é escolhido a partir de uma lista de valores permitidos, enumerados de forma explícita durante a especificação de uma coluna, quando uma tabela é criada.</a:t>
            </a: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8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É uma forma de se economizar espaço em disco, quando se sabe de antemão que a coluna só poderá armazenar um conjunto limitado de valores. Isso ocorre porque os valores são codificados internamente automaticamente como números, independente dos dados armazenados serem números, </a:t>
            </a:r>
            <a:r>
              <a:rPr lang="pt-BR" sz="2500" dirty="0" err="1"/>
              <a:t>strings</a:t>
            </a:r>
            <a:r>
              <a:rPr lang="pt-BR" sz="2500" dirty="0"/>
              <a:t>, etc.; assim, independente do tamanho do dado inserido na coluna, cada registro ocupará apenas um byte de espaço neste campo.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541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Exemplo:</a:t>
            </a:r>
          </a:p>
          <a:p>
            <a:pPr marL="34005" indent="0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CREATE TABLE Camisas(</a:t>
            </a:r>
            <a:r>
              <a:rPr lang="pt-BR" sz="2000" dirty="0" err="1">
                <a:solidFill>
                  <a:srgbClr val="FF0000"/>
                </a:solidFill>
              </a:rPr>
              <a:t>idCamisa</a:t>
            </a:r>
            <a:r>
              <a:rPr lang="pt-BR" sz="2000" dirty="0">
                <a:solidFill>
                  <a:srgbClr val="FF0000"/>
                </a:solidFill>
              </a:rPr>
              <a:t> TINYINT PRIMARY KEY </a:t>
            </a:r>
            <a:r>
              <a:rPr lang="pt-BR" sz="2000" dirty="0" err="1">
                <a:solidFill>
                  <a:srgbClr val="FF0000"/>
                </a:solidFill>
              </a:rPr>
              <a:t>IDENTITY,Nome</a:t>
            </a:r>
            <a:r>
              <a:rPr lang="pt-BR" sz="2000" dirty="0">
                <a:solidFill>
                  <a:srgbClr val="FF0000"/>
                </a:solidFill>
              </a:rPr>
              <a:t> VARCHAR(25),tamanho VARCHAR(25) NOT NULL </a:t>
            </a:r>
          </a:p>
          <a:p>
            <a:pPr marL="34005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CHECK (tamanho IN('</a:t>
            </a:r>
            <a:r>
              <a:rPr lang="pt-BR" sz="2000" dirty="0" err="1">
                <a:solidFill>
                  <a:srgbClr val="FF0000"/>
                </a:solidFill>
              </a:rPr>
              <a:t>pequena','média','grande','extra</a:t>
            </a:r>
            <a:r>
              <a:rPr lang="pt-BR" sz="2000" dirty="0">
                <a:solidFill>
                  <a:srgbClr val="FF0000"/>
                </a:solidFill>
              </a:rPr>
              <a:t>-grande')))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9107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Exemplo:</a:t>
            </a:r>
          </a:p>
          <a:p>
            <a:pPr marL="34005" indent="0" algn="just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INSERT INTO Camisas (nome, tamanho)</a:t>
            </a:r>
          </a:p>
          <a:p>
            <a:pPr marL="34005" indent="0" algn="just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VALUES ('regata', 'grande');</a:t>
            </a:r>
          </a:p>
          <a:p>
            <a:pPr marL="34005" indent="0" algn="just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SELECT * FROM camisas;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94CE51-650E-425C-B0D5-7B41EB5675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951" t="36181" r="56300" b="54200"/>
          <a:stretch/>
        </p:blipFill>
        <p:spPr>
          <a:xfrm>
            <a:off x="4283968" y="2931790"/>
            <a:ext cx="2707205" cy="93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03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000" dirty="0"/>
              <a:t>Vamos tentar inserir agora um registro de uma camisa social, porém escrevendo o tamanho “</a:t>
            </a:r>
            <a:r>
              <a:rPr lang="pt-BR" sz="2000" b="1" dirty="0" err="1"/>
              <a:t>large</a:t>
            </a:r>
            <a:r>
              <a:rPr lang="pt-BR" sz="2000" dirty="0"/>
              <a:t>” (que não consta na lista de enumeração):</a:t>
            </a:r>
          </a:p>
          <a:p>
            <a:pPr marL="34005" indent="0" algn="just" fontAlgn="base">
              <a:buNone/>
            </a:pPr>
            <a:endParaRPr lang="pt-BR" sz="2000" dirty="0">
              <a:solidFill>
                <a:schemeClr val="tx1"/>
              </a:solidFill>
            </a:endParaRPr>
          </a:p>
          <a:p>
            <a:pPr marL="34005" indent="0" algn="just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INSERT INTO camisas (nome, tamanho)</a:t>
            </a:r>
          </a:p>
          <a:p>
            <a:pPr marL="34005" indent="0" algn="just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VALUES ('social', '</a:t>
            </a:r>
            <a:r>
              <a:rPr lang="pt-BR" sz="2000" dirty="0" err="1">
                <a:solidFill>
                  <a:srgbClr val="FF0000"/>
                </a:solidFill>
              </a:rPr>
              <a:t>medium</a:t>
            </a:r>
            <a:r>
              <a:rPr lang="pt-BR" sz="2000" dirty="0">
                <a:solidFill>
                  <a:srgbClr val="FF0000"/>
                </a:solidFill>
              </a:rPr>
              <a:t>');</a:t>
            </a:r>
          </a:p>
          <a:p>
            <a:pPr marL="34005" indent="0" algn="just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000" dirty="0"/>
              <a:t>Agora ocorrerá um erro, pois o valor “</a:t>
            </a:r>
            <a:r>
              <a:rPr lang="pt-BR" sz="2000" dirty="0" err="1"/>
              <a:t>medium</a:t>
            </a:r>
            <a:r>
              <a:rPr lang="pt-BR" sz="2000" dirty="0"/>
              <a:t>” não consta na enumeração, e o registro não será inserido</a:t>
            </a:r>
            <a:endParaRPr lang="en-US" sz="20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822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Tipo de dados ENUM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000" dirty="0"/>
              <a:t>Alterando o valor inserido para “média” resolve o problema. Vamos aproveitar e inserir mais alguns registros: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INSERT INTO camisas (nome, tamanho)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VALUES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('social', 'média'),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('polo', 'pequena'),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('polo', 'grande'),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('camiseta', '</a:t>
            </a:r>
            <a:r>
              <a:rPr lang="pt-BR" sz="1600" dirty="0" err="1">
                <a:solidFill>
                  <a:srgbClr val="FF0000"/>
                </a:solidFill>
              </a:rPr>
              <a:t>extra-grande</a:t>
            </a:r>
            <a:r>
              <a:rPr lang="pt-BR" sz="1600" dirty="0">
                <a:solidFill>
                  <a:srgbClr val="FF0000"/>
                </a:solidFill>
              </a:rPr>
              <a:t> ');</a:t>
            </a:r>
          </a:p>
          <a:p>
            <a:pPr marL="34005" indent="0" algn="just" fontAlgn="base">
              <a:buNone/>
            </a:pPr>
            <a:endParaRPr lang="pt-BR" sz="16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1600" dirty="0" err="1">
                <a:solidFill>
                  <a:srgbClr val="FF0000"/>
                </a:solidFill>
              </a:rPr>
              <a:t>Select</a:t>
            </a:r>
            <a:r>
              <a:rPr lang="pt-BR" sz="1600" dirty="0">
                <a:solidFill>
                  <a:srgbClr val="FF0000"/>
                </a:solidFill>
              </a:rPr>
              <a:t> * </a:t>
            </a:r>
            <a:r>
              <a:rPr lang="pt-BR" sz="1600" dirty="0" err="1">
                <a:solidFill>
                  <a:srgbClr val="FF0000"/>
                </a:solidFill>
              </a:rPr>
              <a:t>from</a:t>
            </a:r>
            <a:r>
              <a:rPr lang="pt-BR" sz="1600" dirty="0">
                <a:solidFill>
                  <a:srgbClr val="FF0000"/>
                </a:solidFill>
              </a:rPr>
              <a:t> camisas</a:t>
            </a:r>
          </a:p>
          <a:p>
            <a:pPr marL="34005" indent="0" algn="just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ORDER BY tamanho;</a:t>
            </a:r>
          </a:p>
          <a:p>
            <a:pPr marL="34005" indent="0" algn="just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973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WHERE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A cláusula </a:t>
            </a:r>
            <a:r>
              <a:rPr lang="pt-BR" sz="2500" b="1" dirty="0"/>
              <a:t>WHERE</a:t>
            </a:r>
            <a:r>
              <a:rPr lang="pt-BR" sz="2500" dirty="0"/>
              <a:t> permite filtrar registros nos resultados de uma consulta, de modo a trazer apenas as informações desejadas (e não o conteúdo completo das colunas).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757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WHERE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Sintaxe: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colunas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tabela </a:t>
            </a: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coluna = valor;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9886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Simples 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Podemos dizer que a tarefa mais importante que um banco de dados SQL realiza, do ponto de vista do usuário, é permitir a realização de consultas aos dados armazenados. O comando básico que utilizamos para realizar as consultas é o comando SELECT.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2530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WHERE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Retornar o nome e a data de publicação do livro cujo ID do autor é 1: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Data_Pub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ID_Autor</a:t>
            </a:r>
            <a:r>
              <a:rPr lang="pt-BR" sz="2500" dirty="0">
                <a:solidFill>
                  <a:srgbClr val="FF0000"/>
                </a:solidFill>
              </a:rPr>
              <a:t> = 1;</a:t>
            </a:r>
          </a:p>
          <a:p>
            <a:pPr marL="34005" indent="0" algn="just" fontAlgn="base">
              <a:buNone/>
            </a:pPr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36359C4-691B-423B-866E-FCE83BFFC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0200" r="60237" b="50000"/>
          <a:stretch/>
        </p:blipFill>
        <p:spPr>
          <a:xfrm>
            <a:off x="4572000" y="3183439"/>
            <a:ext cx="2664296" cy="8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06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WHERE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Trazer o ID e Nome do autor do autor cujo sobrenome é </a:t>
            </a:r>
            <a:r>
              <a:rPr lang="pt-BR" sz="2500" dirty="0" err="1"/>
              <a:t>Stanek</a:t>
            </a:r>
            <a:r>
              <a:rPr lang="pt-BR" sz="2500" dirty="0"/>
              <a:t>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ID_Autor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Nome_Autor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Sobrenome_Autor</a:t>
            </a:r>
            <a:r>
              <a:rPr lang="pt-BR" sz="2500" dirty="0">
                <a:solidFill>
                  <a:srgbClr val="FF0000"/>
                </a:solidFill>
              </a:rPr>
              <a:t> = '</a:t>
            </a:r>
            <a:r>
              <a:rPr lang="pt-BR" sz="2500" dirty="0" err="1">
                <a:solidFill>
                  <a:srgbClr val="FF0000"/>
                </a:solidFill>
              </a:rPr>
              <a:t>Stanek</a:t>
            </a:r>
            <a:r>
              <a:rPr lang="pt-BR" sz="2500" dirty="0">
                <a:solidFill>
                  <a:srgbClr val="FF0000"/>
                </a:solidFill>
              </a:rPr>
              <a:t>';</a:t>
            </a:r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A698D8B-FBA3-4D9C-98B0-3D23D2AA4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3000" r="63387" b="48600"/>
          <a:stretch/>
        </p:blipFill>
        <p:spPr>
          <a:xfrm>
            <a:off x="5550354" y="2490099"/>
            <a:ext cx="2827824" cy="89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25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WHERE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Mostrar os nomes e os preços dos livros publicados pela editora de ID igual a 3:</a:t>
            </a:r>
          </a:p>
          <a:p>
            <a:pPr marL="34005" indent="0" algn="just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algn="just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ID_Editora</a:t>
            </a:r>
            <a:r>
              <a:rPr lang="pt-BR" sz="2500" dirty="0">
                <a:solidFill>
                  <a:srgbClr val="FF0000"/>
                </a:solidFill>
              </a:rPr>
              <a:t> = 3;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DD8FBF8-46B1-419D-A0B2-4318786C6D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0200" r="55512" b="48600"/>
          <a:stretch/>
        </p:blipFill>
        <p:spPr>
          <a:xfrm>
            <a:off x="4716016" y="3291830"/>
            <a:ext cx="37804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0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AND, OR e NOT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en-US" sz="2500" b="1" dirty="0" err="1"/>
              <a:t>Operadores</a:t>
            </a:r>
            <a:r>
              <a:rPr lang="en-US" sz="2500" b="1" dirty="0"/>
              <a:t> AND, OR e NOT no SQL</a:t>
            </a:r>
          </a:p>
          <a:p>
            <a:pPr fontAlgn="base"/>
            <a:r>
              <a:rPr lang="pt-BR" sz="2300" dirty="0"/>
              <a:t>Os operadores AND, OR e NOT são usados para filtrar registros baseados em mais de uma condição.</a:t>
            </a:r>
          </a:p>
          <a:p>
            <a:pPr fontAlgn="base"/>
            <a:r>
              <a:rPr lang="pt-BR" sz="2300" dirty="0"/>
              <a:t>O operador AND mostra um registro se ambas as condições forem verdadeiras.</a:t>
            </a:r>
          </a:p>
          <a:p>
            <a:pPr fontAlgn="base"/>
            <a:r>
              <a:rPr lang="pt-BR" sz="2300" dirty="0"/>
              <a:t>O operador OR mostra um registro se pelo menos uma das condições for verdadeira.</a:t>
            </a:r>
          </a:p>
          <a:p>
            <a:pPr fontAlgn="base"/>
            <a:r>
              <a:rPr lang="pt-BR" sz="2300" dirty="0"/>
              <a:t>O operador NOT é a negação de uma expressão (inverte seu estado lógico).</a:t>
            </a:r>
          </a:p>
          <a:p>
            <a:pPr marL="34005" indent="0" fontAlgn="base">
              <a:buNone/>
            </a:pPr>
            <a:endParaRPr lang="en-US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697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AND, OR e NOT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Retornar todas as colunas da tabela de livros com os dados de livros de ID maior que 2 </a:t>
            </a:r>
            <a:r>
              <a:rPr lang="pt-BR" sz="2500" b="1" dirty="0"/>
              <a:t>e</a:t>
            </a:r>
            <a:r>
              <a:rPr lang="pt-BR" sz="2500" dirty="0"/>
              <a:t> ID de autor menor que 3, ao mesmo tempo: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ID_Livro</a:t>
            </a:r>
            <a:r>
              <a:rPr lang="en-US" sz="2500" dirty="0">
                <a:solidFill>
                  <a:srgbClr val="FF0000"/>
                </a:solidFill>
              </a:rPr>
              <a:t> &gt; 2 AND </a:t>
            </a:r>
            <a:r>
              <a:rPr lang="en-US" sz="2500" dirty="0" err="1">
                <a:solidFill>
                  <a:srgbClr val="FF0000"/>
                </a:solidFill>
              </a:rPr>
              <a:t>ID_Autor</a:t>
            </a:r>
            <a:r>
              <a:rPr lang="en-US" sz="2500" dirty="0">
                <a:solidFill>
                  <a:srgbClr val="FF0000"/>
                </a:solidFill>
              </a:rPr>
              <a:t> &lt; 3;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en-US" sz="25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C7A35-8433-445F-B5E8-F2407A69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0" t="43000" r="24801" b="51400"/>
          <a:stretch/>
        </p:blipFill>
        <p:spPr>
          <a:xfrm>
            <a:off x="786144" y="3579862"/>
            <a:ext cx="7344816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101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Server – AND, OR e NOT – Filtrar resultados de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300" dirty="0"/>
              <a:t>Trazer todos os dados da tabela de livros de livros cujo ID é maior que 2 </a:t>
            </a:r>
            <a:r>
              <a:rPr lang="pt-BR" sz="2300" b="1" dirty="0"/>
              <a:t>ou</a:t>
            </a:r>
            <a:r>
              <a:rPr lang="pt-BR" sz="2300" dirty="0"/>
              <a:t> cujo ID do autor seja menor do que 3:</a:t>
            </a:r>
          </a:p>
          <a:p>
            <a:pPr marL="34005" indent="0" fontAlgn="base">
              <a:buNone/>
            </a:pPr>
            <a:r>
              <a:rPr lang="en-US" sz="2300" dirty="0">
                <a:solidFill>
                  <a:srgbClr val="FF0000"/>
                </a:solidFill>
              </a:rPr>
              <a:t>SELECT * FROM </a:t>
            </a:r>
            <a:r>
              <a:rPr lang="en-US" sz="2300" dirty="0" err="1">
                <a:solidFill>
                  <a:srgbClr val="FF0000"/>
                </a:solidFill>
              </a:rPr>
              <a:t>tbl_Livro</a:t>
            </a:r>
            <a:endParaRPr lang="en-US" sz="23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300" dirty="0">
                <a:solidFill>
                  <a:srgbClr val="FF0000"/>
                </a:solidFill>
              </a:rPr>
              <a:t>WHERE </a:t>
            </a:r>
            <a:r>
              <a:rPr lang="en-US" sz="2300" dirty="0" err="1">
                <a:solidFill>
                  <a:srgbClr val="FF0000"/>
                </a:solidFill>
              </a:rPr>
              <a:t>ID_Livro</a:t>
            </a:r>
            <a:r>
              <a:rPr lang="en-US" sz="2300" dirty="0">
                <a:solidFill>
                  <a:srgbClr val="FF0000"/>
                </a:solidFill>
              </a:rPr>
              <a:t> &gt; 2 OR </a:t>
            </a:r>
            <a:r>
              <a:rPr lang="en-US" sz="2300" dirty="0" err="1">
                <a:solidFill>
                  <a:srgbClr val="FF0000"/>
                </a:solidFill>
              </a:rPr>
              <a:t>ID_Autor</a:t>
            </a:r>
            <a:r>
              <a:rPr lang="en-US" sz="2300" dirty="0">
                <a:solidFill>
                  <a:srgbClr val="FF0000"/>
                </a:solidFill>
              </a:rPr>
              <a:t> &lt; 3;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en-US" sz="25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91B9C4-BF9A-4DE8-B017-3423E3E23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5800" r="23226" b="31800"/>
          <a:stretch/>
        </p:blipFill>
        <p:spPr>
          <a:xfrm>
            <a:off x="1115616" y="3146893"/>
            <a:ext cx="6912768" cy="160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2326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/>
              <a:t>O operador SQL </a:t>
            </a:r>
            <a:r>
              <a:rPr lang="pt-BR" sz="2500" b="1" dirty="0"/>
              <a:t>IN</a:t>
            </a:r>
            <a:r>
              <a:rPr lang="pt-BR" sz="2500" dirty="0"/>
              <a:t> permite verificar se um valor específico corresponde a algum valor presente em uma lista ou </a:t>
            </a:r>
            <a:r>
              <a:rPr lang="pt-BR" sz="2500" dirty="0" err="1"/>
              <a:t>subconsulta</a:t>
            </a:r>
            <a:r>
              <a:rPr lang="pt-BR" sz="2500" dirty="0"/>
              <a:t>, passada como parâmetro a uma cláusula de filtragem WHERE.</a:t>
            </a:r>
            <a:endParaRPr lang="en-US" sz="25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9087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/>
              <a:t>O operador IN retorna o valor 1 (</a:t>
            </a:r>
            <a:r>
              <a:rPr lang="pt-BR" sz="2500" dirty="0" err="1"/>
              <a:t>true</a:t>
            </a:r>
            <a:r>
              <a:rPr lang="pt-BR" sz="2500" dirty="0"/>
              <a:t>) se o valor da expressão ou da coluna na </a:t>
            </a:r>
            <a:r>
              <a:rPr lang="pt-BR" sz="2500" b="1" dirty="0"/>
              <a:t>cláusula WHERE</a:t>
            </a:r>
            <a:r>
              <a:rPr lang="pt-BR" sz="2500" dirty="0"/>
              <a:t> corresponder a qualquer um dos valores presentes na lista passada, e retorna 0 (false) se não houver nenhuma correspondência.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266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Retornar livros cujos </a:t>
            </a:r>
            <a:r>
              <a:rPr lang="pt-BR" sz="2500" dirty="0" err="1"/>
              <a:t>Id_Editoras</a:t>
            </a:r>
            <a:r>
              <a:rPr lang="pt-BR" sz="2500" dirty="0"/>
              <a:t> tem os códigos 2 ou 4: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Id_Editora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Id_Editora</a:t>
            </a:r>
            <a:r>
              <a:rPr lang="pt-BR" sz="2500" dirty="0">
                <a:solidFill>
                  <a:srgbClr val="FF0000"/>
                </a:solidFill>
              </a:rPr>
              <a:t> IN (2,4);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66C3A05-B65D-4022-9C5C-4754B5E10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0200" r="54724" b="46139"/>
          <a:stretch/>
        </p:blipFill>
        <p:spPr>
          <a:xfrm>
            <a:off x="4572000" y="3075806"/>
            <a:ext cx="376337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692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Retornar livros cuja edição não é da </a:t>
            </a:r>
            <a:r>
              <a:rPr lang="pt-BR" sz="2500" dirty="0" err="1"/>
              <a:t>ID_Editora</a:t>
            </a:r>
            <a:r>
              <a:rPr lang="pt-BR" sz="2500" dirty="0"/>
              <a:t> 1 e 2: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ID_Editora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ID_Editora</a:t>
            </a:r>
            <a:r>
              <a:rPr lang="pt-BR" sz="2500" dirty="0">
                <a:solidFill>
                  <a:srgbClr val="FF0000"/>
                </a:solidFill>
              </a:rPr>
              <a:t> NOT IN (1,2);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1494A1-0ED4-48F9-B44F-4ACBDF02E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43000" r="54724" b="43339"/>
          <a:stretch/>
        </p:blipFill>
        <p:spPr>
          <a:xfrm>
            <a:off x="2807804" y="3163640"/>
            <a:ext cx="3528392" cy="12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Simples em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Sintaxe: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</a:t>
            </a:r>
            <a:r>
              <a:rPr lang="en-US" sz="2500" dirty="0" err="1">
                <a:solidFill>
                  <a:srgbClr val="FF0000"/>
                </a:solidFill>
              </a:rPr>
              <a:t>coluna</a:t>
            </a:r>
            <a:r>
              <a:rPr lang="en-US" sz="2500" dirty="0">
                <a:solidFill>
                  <a:srgbClr val="FF0000"/>
                </a:solidFill>
              </a:rPr>
              <a:t>(s) FROM </a:t>
            </a:r>
            <a:r>
              <a:rPr lang="en-US" sz="2500" dirty="0" err="1">
                <a:solidFill>
                  <a:srgbClr val="FF0000"/>
                </a:solidFill>
              </a:rPr>
              <a:t>Tabela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280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300"/>
              <a:t>24/01</a:t>
            </a:r>
          </a:p>
          <a:p>
            <a:pPr marL="34005" indent="0" fontAlgn="base">
              <a:buNone/>
            </a:pPr>
            <a:r>
              <a:rPr lang="pt-BR" sz="2300" dirty="0"/>
              <a:t>Retornar livros e </a:t>
            </a:r>
            <a:r>
              <a:rPr lang="pt-BR" sz="2300" dirty="0" err="1"/>
              <a:t>IDs</a:t>
            </a:r>
            <a:r>
              <a:rPr lang="pt-BR" sz="2300" dirty="0"/>
              <a:t> de editoras publicados pelas editoras </a:t>
            </a:r>
            <a:r>
              <a:rPr lang="pt-BR" sz="2300" dirty="0" err="1"/>
              <a:t>Wiley</a:t>
            </a:r>
            <a:r>
              <a:rPr lang="pt-BR" sz="2300" dirty="0"/>
              <a:t> ou Microsoft Press:</a:t>
            </a: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SELECT </a:t>
            </a:r>
            <a:r>
              <a:rPr lang="pt-BR" sz="2300" dirty="0" err="1">
                <a:solidFill>
                  <a:srgbClr val="FF0000"/>
                </a:solidFill>
              </a:rPr>
              <a:t>Nome_Livro</a:t>
            </a:r>
            <a:r>
              <a:rPr lang="pt-BR" sz="2300" dirty="0">
                <a:solidFill>
                  <a:srgbClr val="FF0000"/>
                </a:solidFill>
              </a:rPr>
              <a:t>, </a:t>
            </a:r>
            <a:r>
              <a:rPr lang="pt-BR" sz="2300" dirty="0" err="1">
                <a:solidFill>
                  <a:srgbClr val="FF0000"/>
                </a:solidFill>
              </a:rPr>
              <a:t>Id_Editora</a:t>
            </a:r>
            <a:endParaRPr lang="pt-BR" sz="23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FROM </a:t>
            </a:r>
            <a:r>
              <a:rPr lang="pt-BR" sz="2300" dirty="0" err="1">
                <a:solidFill>
                  <a:srgbClr val="FF0000"/>
                </a:solidFill>
              </a:rPr>
              <a:t>tbl_livro</a:t>
            </a:r>
            <a:endParaRPr lang="pt-BR" sz="23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WHERE </a:t>
            </a:r>
            <a:r>
              <a:rPr lang="pt-BR" sz="2300" dirty="0" err="1">
                <a:solidFill>
                  <a:srgbClr val="FF0000"/>
                </a:solidFill>
              </a:rPr>
              <a:t>Id_Editora</a:t>
            </a:r>
            <a:r>
              <a:rPr lang="pt-BR" sz="2300" dirty="0">
                <a:solidFill>
                  <a:srgbClr val="FF0000"/>
                </a:solidFill>
              </a:rPr>
              <a:t> IN ( </a:t>
            </a: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 SELECT </a:t>
            </a:r>
            <a:r>
              <a:rPr lang="pt-BR" sz="2300" dirty="0" err="1">
                <a:solidFill>
                  <a:srgbClr val="FF0000"/>
                </a:solidFill>
              </a:rPr>
              <a:t>Id_Editora</a:t>
            </a:r>
            <a:r>
              <a:rPr lang="pt-BR" sz="2300" dirty="0">
                <a:solidFill>
                  <a:srgbClr val="FF0000"/>
                </a:solidFill>
              </a:rPr>
              <a:t>  </a:t>
            </a: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FROM </a:t>
            </a:r>
            <a:r>
              <a:rPr lang="pt-BR" sz="2300" dirty="0" err="1">
                <a:solidFill>
                  <a:srgbClr val="FF0000"/>
                </a:solidFill>
              </a:rPr>
              <a:t>tbl_editoras</a:t>
            </a:r>
            <a:r>
              <a:rPr lang="pt-BR" sz="2300" dirty="0">
                <a:solidFill>
                  <a:srgbClr val="FF0000"/>
                </a:solidFill>
              </a:rPr>
              <a:t> </a:t>
            </a:r>
          </a:p>
          <a:p>
            <a:pPr marL="34005" indent="0" fontAlgn="base">
              <a:buNone/>
            </a:pPr>
            <a:r>
              <a:rPr lang="pt-BR" sz="2300" dirty="0">
                <a:solidFill>
                  <a:srgbClr val="FF0000"/>
                </a:solidFill>
              </a:rPr>
              <a:t>WHERE </a:t>
            </a:r>
            <a:r>
              <a:rPr lang="pt-BR" sz="2300" dirty="0" err="1">
                <a:solidFill>
                  <a:srgbClr val="FF0000"/>
                </a:solidFill>
              </a:rPr>
              <a:t>Nome_Editora</a:t>
            </a:r>
            <a:r>
              <a:rPr lang="pt-BR" sz="2300" dirty="0">
                <a:solidFill>
                  <a:srgbClr val="FF0000"/>
                </a:solidFill>
              </a:rPr>
              <a:t> = '</a:t>
            </a:r>
            <a:r>
              <a:rPr lang="pt-BR" sz="2300" dirty="0" err="1">
                <a:solidFill>
                  <a:srgbClr val="FF0000"/>
                </a:solidFill>
              </a:rPr>
              <a:t>Wiley</a:t>
            </a:r>
            <a:r>
              <a:rPr lang="pt-BR" sz="2300" dirty="0">
                <a:solidFill>
                  <a:srgbClr val="FF0000"/>
                </a:solidFill>
              </a:rPr>
              <a:t>' OR </a:t>
            </a:r>
            <a:r>
              <a:rPr lang="pt-BR" sz="2300" dirty="0" err="1">
                <a:solidFill>
                  <a:srgbClr val="FF0000"/>
                </a:solidFill>
              </a:rPr>
              <a:t>Nome_Editora</a:t>
            </a:r>
            <a:r>
              <a:rPr lang="pt-BR" sz="2300" dirty="0">
                <a:solidFill>
                  <a:srgbClr val="FF0000"/>
                </a:solidFill>
              </a:rPr>
              <a:t> = 'Microsoft Press');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264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en-US" sz="3000" b="1" dirty="0" err="1"/>
              <a:t>Operadores</a:t>
            </a:r>
            <a:r>
              <a:rPr lang="en-US" sz="3000" b="1" dirty="0"/>
              <a:t> IN e NOT IN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300" dirty="0"/>
              <a:t>Retornar livros e </a:t>
            </a:r>
            <a:r>
              <a:rPr lang="pt-BR" sz="2300" dirty="0" err="1"/>
              <a:t>IDs</a:t>
            </a:r>
            <a:r>
              <a:rPr lang="pt-BR" sz="2300" dirty="0"/>
              <a:t> de editoras publicados pelas editoras </a:t>
            </a:r>
            <a:r>
              <a:rPr lang="pt-BR" sz="2300" dirty="0" err="1"/>
              <a:t>Wiley</a:t>
            </a:r>
            <a:r>
              <a:rPr lang="pt-BR" sz="2300" dirty="0"/>
              <a:t> ou Microsoft Press: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C2BA4-24E3-4A65-9715-AA924038C9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0200" r="54724" b="45800"/>
          <a:stretch/>
        </p:blipFill>
        <p:spPr>
          <a:xfrm>
            <a:off x="1403648" y="2197147"/>
            <a:ext cx="5400600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88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800" b="1" dirty="0"/>
              <a:t>Excluir Registros de uma Tabela no SQL com DELETE e TRUNCATE TABLE</a:t>
            </a:r>
            <a:endParaRPr lang="en-US" sz="28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Uma das tarefas mais comuns na manutenção de tabelas de bancos de dados é a exclusão de registros (linhas). É muito comum, por exemplo, excluir um produto de uma tabela que não é mais ofertado por uma loja, ou um cliente que se </a:t>
            </a:r>
            <a:r>
              <a:rPr lang="pt-BR" sz="2500" dirty="0" err="1"/>
              <a:t>descadastrou</a:t>
            </a:r>
            <a:r>
              <a:rPr lang="pt-BR" sz="2500" dirty="0"/>
              <a:t> de um sistema.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4334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800" b="1" dirty="0"/>
              <a:t>Excluir Registros de uma Tabela no SQL Server com DELETE e TRUNCATE TABLE</a:t>
            </a:r>
            <a:endParaRPr lang="en-US" sz="28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Além disso, em algumas situações muito especiais, pode ser necessário excluir todos os registros de uma tabela – ou seja, limpar a tabela.</a:t>
            </a:r>
          </a:p>
          <a:p>
            <a:pPr marL="34005" indent="0" fontAlgn="base">
              <a:buNone/>
            </a:pPr>
            <a:r>
              <a:rPr lang="pt-BR" sz="2500" dirty="0"/>
              <a:t>Podemos excluir registros de uma tabela com SQL por meio de duas declarações: DELETE FROM e TRUNCATE TABLE.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9535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800" b="1" dirty="0"/>
              <a:t>Excluir um ou mais registros especificados – Cláusula DELETE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Sintaxe: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DELETE FROM tabela WHERE coluna = valor;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DELETE </a:t>
            </a:r>
            <a:r>
              <a:rPr lang="pt-BR" sz="2500" dirty="0" err="1">
                <a:solidFill>
                  <a:srgbClr val="FF0000"/>
                </a:solidFill>
              </a:rPr>
              <a:t>from</a:t>
            </a:r>
            <a:r>
              <a:rPr lang="pt-BR" sz="2500" dirty="0">
                <a:solidFill>
                  <a:srgbClr val="FF0000"/>
                </a:solidFill>
              </a:rPr>
              <a:t> </a:t>
            </a:r>
            <a:r>
              <a:rPr lang="pt-BR" sz="2500" dirty="0" err="1">
                <a:solidFill>
                  <a:srgbClr val="FF0000"/>
                </a:solidFill>
              </a:rPr>
              <a:t>tbl_pessoas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 err="1">
                <a:solidFill>
                  <a:srgbClr val="FF0000"/>
                </a:solidFill>
              </a:rPr>
              <a:t>where</a:t>
            </a:r>
            <a:r>
              <a:rPr lang="pt-BR" sz="2500" dirty="0">
                <a:solidFill>
                  <a:srgbClr val="FF0000"/>
                </a:solidFill>
              </a:rPr>
              <a:t> </a:t>
            </a:r>
            <a:r>
              <a:rPr lang="pt-BR" sz="2500" dirty="0" err="1">
                <a:solidFill>
                  <a:srgbClr val="FF0000"/>
                </a:solidFill>
              </a:rPr>
              <a:t>codigo</a:t>
            </a:r>
            <a:r>
              <a:rPr lang="pt-BR" sz="2500" dirty="0">
                <a:solidFill>
                  <a:srgbClr val="FF0000"/>
                </a:solidFill>
              </a:rPr>
              <a:t>=5;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963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TRUNCATE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r>
              <a:rPr lang="pt-BR" sz="2300" dirty="0"/>
              <a:t>O comando TRUNCATE TABLE permite remover todas as linhas de uma tabela em uma única operação, sem registrar as exclusões de linhas individuais.</a:t>
            </a:r>
          </a:p>
          <a:p>
            <a:pPr fontAlgn="base"/>
            <a:r>
              <a:rPr lang="pt-BR" sz="2300" dirty="0"/>
              <a:t>O TRUNCATE TABLE equivale a executar a instrução DELETE, porém sem usar a cláusula WHERE. Portanto, é usada para apagar completamente o conteúdo de uma tabela no SQL Server.</a:t>
            </a:r>
          </a:p>
          <a:p>
            <a:pPr fontAlgn="base"/>
            <a:r>
              <a:rPr lang="pt-BR" sz="2300" dirty="0"/>
              <a:t>Entretanto, a cláusula TRUNCATE TABLE é mais rápida e utiliza menos recursos de sistema e log de transações durante sua execução.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3810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TRUNCATE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Vamos excluir todos os registros presentes na tabela </a:t>
            </a:r>
            <a:r>
              <a:rPr lang="pt-BR" sz="2500" i="1" dirty="0" err="1"/>
              <a:t>tbl_teste_incremento</a:t>
            </a:r>
            <a:r>
              <a:rPr lang="pt-BR" sz="2500" dirty="0"/>
              <a:t>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it-IT" sz="2500" dirty="0">
                <a:solidFill>
                  <a:srgbClr val="FF0000"/>
                </a:solidFill>
              </a:rPr>
              <a:t>TRUNCATE TABLE tbl_teste_incremento;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26286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Pode-se dar um nome diferente (e mais amigável) a uma coluna ou tabela ao retornar o resultado de uma consulta, de modo que seja mais fácil ou intuitivo entender os dados retornados. Para isso, usamos a cláusula </a:t>
            </a:r>
            <a:r>
              <a:rPr lang="pt-BR" sz="2500" b="1" dirty="0"/>
              <a:t>AS</a:t>
            </a:r>
            <a:r>
              <a:rPr lang="pt-BR" sz="2500" dirty="0"/>
              <a:t>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25412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Sintaxe 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 </a:t>
            </a:r>
            <a:r>
              <a:rPr lang="pt-BR" sz="2500" dirty="0" err="1">
                <a:solidFill>
                  <a:srgbClr val="FF0000"/>
                </a:solidFill>
              </a:rPr>
              <a:t>alias_coluna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tabela AS </a:t>
            </a:r>
            <a:r>
              <a:rPr lang="pt-BR" sz="2500" dirty="0" err="1">
                <a:solidFill>
                  <a:srgbClr val="FF0000"/>
                </a:solidFill>
              </a:rPr>
              <a:t>alias_tabela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8443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Sintaxe 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 'Nome do Livro'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34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Simples 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Nome_Autor</a:t>
            </a:r>
            <a:r>
              <a:rPr lang="pt-BR" sz="1600" dirty="0">
                <a:solidFill>
                  <a:srgbClr val="FF0000"/>
                </a:solidFill>
              </a:rPr>
              <a:t> FROM </a:t>
            </a:r>
            <a:r>
              <a:rPr lang="pt-BR" sz="1600" dirty="0" err="1">
                <a:solidFill>
                  <a:srgbClr val="FF0000"/>
                </a:solidFill>
              </a:rPr>
              <a:t>tbl_Autores</a:t>
            </a:r>
            <a:r>
              <a:rPr lang="pt-BR" sz="16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1600" dirty="0">
                <a:solidFill>
                  <a:srgbClr val="FF0000"/>
                </a:solidFill>
              </a:rPr>
              <a:t>SELECT * FROM </a:t>
            </a:r>
            <a:r>
              <a:rPr lang="en-US" sz="1600" dirty="0" err="1">
                <a:solidFill>
                  <a:srgbClr val="FF0000"/>
                </a:solidFill>
              </a:rPr>
              <a:t>tbl_Autores</a:t>
            </a:r>
            <a:r>
              <a:rPr lang="en-US" sz="16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en-US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Nome_Livro</a:t>
            </a:r>
            <a:r>
              <a:rPr lang="pt-BR" sz="1600" dirty="0">
                <a:solidFill>
                  <a:srgbClr val="FF0000"/>
                </a:solidFill>
              </a:rPr>
              <a:t> 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Nome_Livro</a:t>
            </a:r>
            <a:r>
              <a:rPr lang="pt-BR" sz="1600" dirty="0">
                <a:solidFill>
                  <a:srgbClr val="FF0000"/>
                </a:solidFill>
              </a:rPr>
              <a:t>, </a:t>
            </a:r>
            <a:r>
              <a:rPr lang="pt-BR" sz="1600" dirty="0" err="1">
                <a:solidFill>
                  <a:srgbClr val="FF0000"/>
                </a:solidFill>
              </a:rPr>
              <a:t>ID_Autor</a:t>
            </a:r>
            <a:r>
              <a:rPr lang="pt-BR" sz="1600" dirty="0">
                <a:solidFill>
                  <a:srgbClr val="FF0000"/>
                </a:solidFill>
              </a:rPr>
              <a:t> 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6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600" dirty="0">
                <a:solidFill>
                  <a:srgbClr val="FF0000"/>
                </a:solidFill>
              </a:rPr>
              <a:t>SELECT </a:t>
            </a:r>
            <a:r>
              <a:rPr lang="pt-BR" sz="1600" dirty="0" err="1">
                <a:solidFill>
                  <a:srgbClr val="FF0000"/>
                </a:solidFill>
              </a:rPr>
              <a:t>Nome_Livro</a:t>
            </a:r>
            <a:r>
              <a:rPr lang="pt-BR" sz="1600" dirty="0">
                <a:solidFill>
                  <a:srgbClr val="FF0000"/>
                </a:solidFill>
              </a:rPr>
              <a:t>, ISBN10 FROM </a:t>
            </a:r>
            <a:r>
              <a:rPr lang="pt-BR" sz="1600" dirty="0" err="1">
                <a:solidFill>
                  <a:srgbClr val="FF0000"/>
                </a:solidFill>
              </a:rPr>
              <a:t>tbl_livro</a:t>
            </a:r>
            <a:r>
              <a:rPr lang="pt-BR" sz="1600" dirty="0">
                <a:solidFill>
                  <a:srgbClr val="FF0000"/>
                </a:solidFill>
              </a:rPr>
              <a:t>;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849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Server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Podemos também aplicar um alias a uma coluna sem a necessidade de usar a palavra AS, bastando para isso inserir o alias desejado logo após o nome da coluna, sem separação por vírgulas. Veja o exemplo a seguir: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9069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Livro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3058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r>
              <a:rPr lang="pt-BR" sz="2500" dirty="0"/>
              <a:t>Para aplicar alias em mais de uma coluna, basta acrescentá-las normalmente, separando-as por vírgulas, e incluindo os alias logo após o nome de cada coluna.</a:t>
            </a:r>
          </a:p>
          <a:p>
            <a:pPr fontAlgn="base"/>
            <a:r>
              <a:rPr lang="pt-BR" sz="2500" dirty="0"/>
              <a:t>Além disso, podemos criar alias usando palavras compostas, incluindo espaços, bastando para isso envolver o alias entre aspas. O exemplo a seguir mostra as duas possibilidades juntas: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47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Alias com AS – Nomes alternativos para colunas e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Livro,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'Preço do Livro'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694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com ordenação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A palavra-chave ORDER BY é usada para ordenar o conjunto de resultado de registros em um consulta SQL, tanto de forma ascendente quanto descendente.</a:t>
            </a: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F6AAF54-0B75-458F-8EE5-B2853148BF1E}"/>
              </a:ext>
            </a:extLst>
          </p:cNvPr>
          <p:cNvSpPr/>
          <p:nvPr/>
        </p:nvSpPr>
        <p:spPr>
          <a:xfrm>
            <a:off x="4450011" y="2417862"/>
            <a:ext cx="2439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tx1"/>
                </a:solidFill>
              </a:rPr>
              <a:t>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3893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com ordenação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en-US" sz="2500" dirty="0" err="1">
                <a:solidFill>
                  <a:schemeClr val="tx1"/>
                </a:solidFill>
              </a:rPr>
              <a:t>Sintaxe</a:t>
            </a:r>
            <a:r>
              <a:rPr lang="en-US" sz="2500" dirty="0">
                <a:solidFill>
                  <a:schemeClr val="tx1"/>
                </a:solidFill>
              </a:rPr>
              <a:t>:</a:t>
            </a:r>
          </a:p>
          <a:p>
            <a:pPr marL="34005" indent="0" fontAlgn="base">
              <a:buNone/>
            </a:pP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</a:t>
            </a:r>
            <a:r>
              <a:rPr lang="en-US" sz="2500" dirty="0" err="1">
                <a:solidFill>
                  <a:srgbClr val="FF0000"/>
                </a:solidFill>
              </a:rPr>
              <a:t>colunas</a:t>
            </a:r>
            <a:r>
              <a:rPr lang="en-US" sz="2500" dirty="0">
                <a:solidFill>
                  <a:srgbClr val="FF0000"/>
                </a:solidFill>
              </a:rPr>
              <a:t> FROM </a:t>
            </a:r>
            <a:r>
              <a:rPr lang="en-US" sz="2500" dirty="0" err="1">
                <a:solidFill>
                  <a:srgbClr val="FF0000"/>
                </a:solidFill>
              </a:rPr>
              <a:t>tabela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ORDER BY </a:t>
            </a:r>
            <a:r>
              <a:rPr lang="en-US" sz="2500" dirty="0" err="1">
                <a:solidFill>
                  <a:srgbClr val="FF0000"/>
                </a:solidFill>
              </a:rPr>
              <a:t>coluna_a_ordenar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192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Consultas com ordenação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Podemos configurar a ordenação como ascendente (crescente) ou descendente (decrescente) com o uso das palavras ASC ou DESC:</a:t>
            </a:r>
          </a:p>
          <a:p>
            <a:pPr fontAlgn="base"/>
            <a:r>
              <a:rPr lang="pt-BR" sz="2500" b="1" dirty="0"/>
              <a:t>ASC</a:t>
            </a:r>
            <a:r>
              <a:rPr lang="pt-BR" sz="2500" dirty="0"/>
              <a:t> – Ordem ascendente</a:t>
            </a:r>
          </a:p>
          <a:p>
            <a:pPr fontAlgn="base"/>
            <a:r>
              <a:rPr lang="pt-BR" sz="2500" b="1" dirty="0"/>
              <a:t>DESC</a:t>
            </a:r>
            <a:r>
              <a:rPr lang="pt-BR" sz="2500" dirty="0"/>
              <a:t> – Ordem descendente (inversa)</a:t>
            </a: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27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Ordem de Classificação por Tipo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/>
              <a:t>A ordem padrão de classificação do ORDER BY (ASC) para os diversos tipos de dados é a seguinte:</a:t>
            </a:r>
          </a:p>
          <a:p>
            <a:pPr fontAlgn="base"/>
            <a:r>
              <a:rPr lang="pt-BR" sz="2000" dirty="0"/>
              <a:t>Valores numéricos são exibidos com os menores valores primeiro (do menor para o maior).</a:t>
            </a:r>
          </a:p>
          <a:p>
            <a:pPr fontAlgn="base"/>
            <a:r>
              <a:rPr lang="pt-BR" sz="2000" dirty="0"/>
              <a:t>Valores de data são mostrados com os valores menores primeiro, o que significa as datas mais antigas (do mais antigo para o mais recente).</a:t>
            </a:r>
          </a:p>
          <a:p>
            <a:pPr fontAlgn="base"/>
            <a:r>
              <a:rPr lang="pt-BR" sz="2000" dirty="0"/>
              <a:t>Valores de caracteres são exibidos em ordem alfabética.</a:t>
            </a:r>
          </a:p>
          <a:p>
            <a:pPr fontAlgn="base"/>
            <a:r>
              <a:rPr lang="pt-BR" sz="2000" dirty="0"/>
              <a:t>Quando houver valores nulos (NULL), eles serão mostrados por último (em sequências descendentes, com DESC, são mostrados primeiro)</a:t>
            </a:r>
          </a:p>
          <a:p>
            <a:pPr marL="34005" indent="0" fontAlgn="base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83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Ordem de Classificação por Tipo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Exemplos:</a:t>
            </a:r>
          </a:p>
          <a:p>
            <a:pPr marL="34005" indent="0" fontAlgn="base">
              <a:buNone/>
            </a:pPr>
            <a:endParaRPr lang="pt-BR" sz="2000" b="1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SELECT * FROM </a:t>
            </a:r>
            <a:r>
              <a:rPr lang="en-US" sz="2000" dirty="0" err="1">
                <a:solidFill>
                  <a:srgbClr val="FF0000"/>
                </a:solidFill>
              </a:rPr>
              <a:t>tbl_Livro</a:t>
            </a: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ORDER BY </a:t>
            </a:r>
            <a:r>
              <a:rPr lang="en-US" sz="2000" dirty="0" err="1">
                <a:solidFill>
                  <a:srgbClr val="FF0000"/>
                </a:solidFill>
              </a:rPr>
              <a:t>Nome_Livro</a:t>
            </a:r>
            <a:r>
              <a:rPr lang="en-US" sz="2000" dirty="0">
                <a:solidFill>
                  <a:srgbClr val="FF0000"/>
                </a:solidFill>
              </a:rPr>
              <a:t> ASC;</a:t>
            </a:r>
          </a:p>
          <a:p>
            <a:pPr marL="34005" indent="0" fontAlgn="base">
              <a:buNone/>
            </a:pPr>
            <a:endParaRPr lang="en-US" sz="25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082959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9853</TotalTime>
  <Words>2019</Words>
  <Application>Microsoft Office PowerPoint</Application>
  <PresentationFormat>Apresentação na tela (16:9)</PresentationFormat>
  <Paragraphs>247</Paragraphs>
  <Slides>43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1" baseType="lpstr">
      <vt:lpstr>Roboto Slab</vt:lpstr>
      <vt:lpstr>Source Sans Pro</vt:lpstr>
      <vt:lpstr>Arial Unicode MS</vt:lpstr>
      <vt:lpstr>Consolas</vt:lpstr>
      <vt:lpstr>Calibri</vt:lpstr>
      <vt:lpstr>Arial</vt:lpstr>
      <vt:lpstr>Cordelia template</vt:lpstr>
      <vt:lpstr>Contents Slide Master</vt:lpstr>
      <vt:lpstr>Introdução a Banco de dados Comandos SQL – Parte 5   </vt:lpstr>
      <vt:lpstr>Consultas Simples em SQL</vt:lpstr>
      <vt:lpstr>Consultas Simples em SQL Server</vt:lpstr>
      <vt:lpstr>Consultas Simples em SQL</vt:lpstr>
      <vt:lpstr>Consultas com ordenação</vt:lpstr>
      <vt:lpstr>Consultas com ordenação</vt:lpstr>
      <vt:lpstr>Consultas com ordenação</vt:lpstr>
      <vt:lpstr>Ordem de Classificação por Tipo de Dados</vt:lpstr>
      <vt:lpstr>Ordem de Classificação por Tipo de Dados</vt:lpstr>
      <vt:lpstr>Ordem de Classificação por Tipo de Dados</vt:lpstr>
      <vt:lpstr>Ordem de Classificação por Tipo de Dados</vt:lpstr>
      <vt:lpstr>Tipo de dados ENUM no SQL</vt:lpstr>
      <vt:lpstr>Tipo de dados ENUM no SQL Server</vt:lpstr>
      <vt:lpstr>Tipo de dados ENUM no SQL</vt:lpstr>
      <vt:lpstr>Tipo de dados ENUM no SQL</vt:lpstr>
      <vt:lpstr>Tipo de dados ENUM no SQL Server</vt:lpstr>
      <vt:lpstr>Tipo de dados ENUM no SQL Server</vt:lpstr>
      <vt:lpstr>SQL – WHERE – Filtrar resultados de consultas</vt:lpstr>
      <vt:lpstr>SQL Server – WHERE – Filtrar resultados de consultas</vt:lpstr>
      <vt:lpstr>SQL Server – WHERE – Filtrar resultados de consultas</vt:lpstr>
      <vt:lpstr>SQL Server – WHERE – Filtrar resultados de consultas</vt:lpstr>
      <vt:lpstr>SQL Server – WHERE – Filtrar resultados de consultas</vt:lpstr>
      <vt:lpstr>SQL – AND, OR e NOT – Filtrar resultados de consultas</vt:lpstr>
      <vt:lpstr>SQL Server – AND, OR e NOT – Filtrar resultados de consultas</vt:lpstr>
      <vt:lpstr>SQL Server – AND, OR e NOT – Filtrar resultados de consultas</vt:lpstr>
      <vt:lpstr>Operadores IN e NOT IN no SQL</vt:lpstr>
      <vt:lpstr>Operadores IN e NOT IN no SQL Server</vt:lpstr>
      <vt:lpstr>Operadores IN e NOT IN no SQL Server</vt:lpstr>
      <vt:lpstr>Operadores IN e NOT IN no SQL</vt:lpstr>
      <vt:lpstr>Operadores IN e NOT IN no SQL</vt:lpstr>
      <vt:lpstr>Operadores IN e NOT IN no SQL Server</vt:lpstr>
      <vt:lpstr>Excluir Registros de uma Tabela no SQL com DELETE e TRUNCATE TABLE</vt:lpstr>
      <vt:lpstr>Excluir Registros de uma Tabela no SQL Server com DELETE e TRUNCATE TABLE</vt:lpstr>
      <vt:lpstr>Excluir um ou mais registros especificados – Cláusula DELETE</vt:lpstr>
      <vt:lpstr>TRUNCATE TABLE</vt:lpstr>
      <vt:lpstr>TRUNCATE TABLE</vt:lpstr>
      <vt:lpstr>SQL – Alias com AS – Nomes alternativos para colunas e tabelas</vt:lpstr>
      <vt:lpstr>SQL Server – Alias com AS – Nomes alternativos para colunas e tabelas</vt:lpstr>
      <vt:lpstr>SQL – Alias com AS – Nomes alternativos para colunas e tabelas</vt:lpstr>
      <vt:lpstr>SQL Server – Alias com AS – Nomes alternativos para colunas e tabelas</vt:lpstr>
      <vt:lpstr>SQL – Alias com AS – Nomes alternativos para colunas e tabelas</vt:lpstr>
      <vt:lpstr>SQL – Alias com AS – Nomes alternativos para colunas e tabelas</vt:lpstr>
      <vt:lpstr>SQL – Alias com AS – Nomes alternativos para colunas e tabelas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798</cp:revision>
  <cp:lastPrinted>2020-07-23T21:30:55Z</cp:lastPrinted>
  <dcterms:modified xsi:type="dcterms:W3CDTF">2023-01-24T23:57:30Z</dcterms:modified>
</cp:coreProperties>
</file>